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9" r:id="rId1"/>
  </p:sldMasterIdLst>
  <p:notesMasterIdLst>
    <p:notesMasterId r:id="rId29"/>
  </p:notesMasterIdLst>
  <p:sldIdLst>
    <p:sldId id="256" r:id="rId2"/>
    <p:sldId id="257" r:id="rId3"/>
    <p:sldId id="283" r:id="rId4"/>
    <p:sldId id="281" r:id="rId5"/>
    <p:sldId id="282" r:id="rId6"/>
    <p:sldId id="259" r:id="rId7"/>
    <p:sldId id="260" r:id="rId8"/>
    <p:sldId id="261" r:id="rId9"/>
    <p:sldId id="262" r:id="rId10"/>
    <p:sldId id="263" r:id="rId11"/>
    <p:sldId id="264" r:id="rId12"/>
    <p:sldId id="291" r:id="rId13"/>
    <p:sldId id="280" r:id="rId14"/>
    <p:sldId id="297" r:id="rId15"/>
    <p:sldId id="278" r:id="rId16"/>
    <p:sldId id="287" r:id="rId17"/>
    <p:sldId id="267" r:id="rId18"/>
    <p:sldId id="296" r:id="rId19"/>
    <p:sldId id="292" r:id="rId20"/>
    <p:sldId id="269" r:id="rId21"/>
    <p:sldId id="270" r:id="rId22"/>
    <p:sldId id="271" r:id="rId23"/>
    <p:sldId id="300" r:id="rId24"/>
    <p:sldId id="272" r:id="rId25"/>
    <p:sldId id="301" r:id="rId26"/>
    <p:sldId id="273" r:id="rId27"/>
    <p:sldId id="274" r:id="rId28"/>
  </p:sldIdLst>
  <p:sldSz cx="9144000" cy="6858000" type="screen4x3"/>
  <p:notesSz cx="6858000" cy="96504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863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3832" autoAdjust="0"/>
  </p:normalViewPr>
  <p:slideViewPr>
    <p:cSldViewPr>
      <p:cViewPr varScale="1">
        <p:scale>
          <a:sx n="107" d="100"/>
          <a:sy n="107" d="100"/>
        </p:scale>
        <p:origin x="17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8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8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016000" y="723900"/>
            <a:ext cx="48261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66225"/>
            <a:ext cx="2971800" cy="48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9166225"/>
            <a:ext cx="2971800" cy="48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92389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156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3204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270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824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83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59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61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1687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6438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5872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08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74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397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737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402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73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982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542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456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038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312765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0556732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422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528867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405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289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714140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208123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248620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903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399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spd="slow">
    <p:fade thruBlk="1"/>
  </p:transition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Ð ÐµÐ·ÑÐ»ÑÐ°Ñ Ñ Ð¸Ð·Ð¾Ð±ÑÐ°Ð¶ÐµÐ½Ð¸Ðµ Ð·Ð° Ð¾Ð±Ð»Ð°ÑÐ½Ð¸ ÑÐµÑÐ½Ð¾Ð»Ð¾Ð³Ð¸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10714" y="5336153"/>
            <a:ext cx="11787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611560" y="1772816"/>
            <a:ext cx="7772400" cy="3747491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sp3d>
            <a:bevelT prst="slope"/>
          </a:sp3d>
        </p:spPr>
        <p:txBody>
          <a:bodyPr wrap="square" lIns="91425" tIns="45700" rIns="91425" bIns="45700" anchor="b" anchorCtr="1">
            <a:noAutofit/>
            <a:sp3d extrusionH="57150">
              <a:bevelT w="69850" h="69850" prst="divot"/>
            </a:sp3d>
          </a:bodyPr>
          <a:lstStyle/>
          <a:p>
            <a:pPr marL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n-US" sz="4800" b="0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Използване</a:t>
            </a:r>
            <a:r>
              <a:rPr lang="en-US" sz="4800" b="0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4800" b="0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Inflowsys</a:t>
            </a:r>
            <a:r>
              <a:rPr lang="en-US" sz="4800" b="0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4800" b="0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анализ</a:t>
            </a:r>
            <a:r>
              <a:rPr lang="en-US" sz="4800" b="0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4800" b="0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работата</a:t>
            </a:r>
            <a:r>
              <a:rPr lang="en-US" sz="4800" b="0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4800" b="0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водоснабдителните</a:t>
            </a:r>
            <a:r>
              <a:rPr lang="en-US" sz="4800" b="0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съоръжения</a:t>
            </a:r>
            <a:r>
              <a:rPr lang="en-US" sz="4800" b="0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4800" b="0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територията</a:t>
            </a:r>
            <a:r>
              <a:rPr lang="en-US" sz="4800" b="0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4800" b="0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ВиК</a:t>
            </a:r>
            <a:r>
              <a:rPr lang="en-US" sz="4800" b="0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Русе</a:t>
            </a:r>
            <a:endParaRPr lang="en-US" sz="4800" b="0" i="0" u="none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61248"/>
            <a:ext cx="26939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42" y="5646874"/>
            <a:ext cx="1794335" cy="88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152400" y="1241425"/>
            <a:ext cx="8839200" cy="454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5496" y="1295401"/>
            <a:ext cx="9108504" cy="560149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✓"/>
            </a:pP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Технологична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схема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водоподаване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резервоари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28575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Verdana"/>
              <a:buNone/>
            </a:pP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/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обем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надморска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височина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/;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брой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тип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ПА;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диаметър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,         </a:t>
            </a:r>
          </a:p>
          <a:p>
            <a:pPr marL="28575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Verdana"/>
              <a:buNone/>
            </a:pP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дължина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материал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водопроводите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✓"/>
            </a:pP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Режим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работа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съоръженията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✓"/>
            </a:pP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Използвани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арматури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съоръжения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гасене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хидравличния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удар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✓"/>
            </a:pP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Изчисляване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основните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параметри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свързани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хидравличния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удар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скорост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водата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критично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време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при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различните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режими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работа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✓"/>
            </a:pP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Анализ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получените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данни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логерите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разглеждане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различни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варианти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снижаване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вредното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въздействие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хидравличния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удар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✓"/>
            </a:pP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Решение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подобряване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работата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изпълнение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планираните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мероприятия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повторно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замерване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хидравличния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удар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✓"/>
            </a:pP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Сравнение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ефекта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преди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след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намесата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оповестяване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резултата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заинтересованите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лица</a:t>
            </a: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2857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0" y="1241425"/>
            <a:ext cx="9144000" cy="5616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546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None/>
            </a:pP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6.Практически </a:t>
            </a:r>
            <a:r>
              <a:rPr lang="en-US" sz="28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опит</a:t>
            </a: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във</a:t>
            </a: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ВиК</a:t>
            </a: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Русе</a:t>
            </a: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при</a:t>
            </a: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работата</a:t>
            </a: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със</a:t>
            </a: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системата</a:t>
            </a: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Inflowsys</a:t>
            </a:r>
            <a:endParaRPr lang="en-US" sz="28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mo"/>
              <a:ea typeface="Arimo"/>
              <a:cs typeface="Arimo"/>
              <a:sym typeface="Verdana"/>
            </a:endParaRPr>
          </a:p>
          <a:p>
            <a:pPr marL="342900" marR="0" lvl="0" indent="-3937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52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Verdana"/>
              <a:buNone/>
            </a:pP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При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анализа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данните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използваме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следните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графики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ct val="70000"/>
              <a:buFont typeface="Noto Sans Symbols"/>
              <a:buChar char="➢"/>
            </a:pP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Обща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изменение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налягането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рамките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няколко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дни</a:t>
            </a:r>
            <a:r>
              <a:rPr lang="bg-BG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/за препоръчване -7дни/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при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различните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режими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работа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ct val="70000"/>
              <a:buFont typeface="Noto Sans Symbols"/>
              <a:buChar char="➢"/>
            </a:pP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Изменение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коефициента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за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оценка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въздействието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удара</a:t>
            </a:r>
            <a:r>
              <a:rPr lang="bg-BG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-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CPIS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ct val="70000"/>
              <a:buFont typeface="Noto Sans Symbols"/>
              <a:buChar char="➢"/>
            </a:pP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Изменение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налягането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при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пуск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ПА;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ct val="70000"/>
              <a:buFont typeface="Noto Sans Symbols"/>
              <a:buChar char="➢"/>
            </a:pP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Изменение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налягането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при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стоп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ПА.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EC85E"/>
              </a:buClr>
              <a:buFont typeface="Noto Sans Symbols"/>
              <a:buNone/>
            </a:pPr>
            <a:endParaRPr sz="28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EC85E"/>
              </a:buClr>
              <a:buFont typeface="Noto Sans Symbols"/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495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495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495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495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495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495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495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0" y="1219078"/>
            <a:ext cx="9144000" cy="5450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495300">
              <a:buClr>
                <a:srgbClr val="00B050"/>
              </a:buClr>
              <a:buSzPct val="100000"/>
            </a:pPr>
            <a:r>
              <a:rPr lang="en-US" sz="2400" b="1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7.ПРИМЕРИ: </a:t>
            </a:r>
            <a:r>
              <a:rPr lang="en-US" sz="2400" b="1" i="1" u="sng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ПС ІІІ-</a:t>
            </a:r>
            <a:r>
              <a:rPr lang="en-US" sz="2400" b="1" i="1" u="sng" dirty="0" err="1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ти</a:t>
            </a:r>
            <a:r>
              <a:rPr lang="en-US" sz="2400" b="1" i="1" u="sng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00" b="1" i="1" u="sng" dirty="0" err="1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подем</a:t>
            </a:r>
            <a:r>
              <a:rPr lang="en-US" sz="2400" b="1" i="1" u="sng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00" b="1" i="1" u="sng" dirty="0" err="1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гр</a:t>
            </a:r>
            <a:r>
              <a:rPr lang="en-US" sz="2400" b="1" i="1" u="sng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n-US" sz="2400" b="1" i="1" u="sng" dirty="0" err="1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Русе</a:t>
            </a:r>
            <a:endParaRPr lang="en-US" sz="2400" b="1" i="1" u="sng" dirty="0">
              <a:solidFill>
                <a:srgbClr val="0070C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indent="-520700" algn="just">
              <a:spcBef>
                <a:spcPts val="560"/>
              </a:spcBef>
              <a:buClr>
                <a:srgbClr val="212745"/>
              </a:buClr>
              <a:buSzPct val="100000"/>
              <a:buFont typeface="Times New Roman"/>
              <a:buNone/>
            </a:pPr>
            <a:endParaRPr lang="bg-BG" sz="2200" dirty="0">
              <a:solidFill>
                <a:srgbClr val="002060"/>
              </a:solidFill>
              <a:latin typeface="Verdana"/>
              <a:ea typeface="Verdana"/>
              <a:cs typeface="Verdana"/>
              <a:sym typeface="Times New Roman"/>
            </a:endParaRPr>
          </a:p>
          <a:p>
            <a:pPr marL="342900" indent="-520700" algn="just">
              <a:spcBef>
                <a:spcPts val="560"/>
              </a:spcBef>
              <a:buClr>
                <a:srgbClr val="212745"/>
              </a:buClr>
              <a:buSzPct val="100000"/>
              <a:buFont typeface="Times New Roman"/>
              <a:buNone/>
            </a:pP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Работещите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ПА </a:t>
            </a: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на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ПС ІІІ-</a:t>
            </a: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ти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подем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са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с дебит-200л/сек</a:t>
            </a:r>
            <a:r>
              <a:rPr lang="bg-BG" sz="220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, и</a:t>
            </a:r>
          </a:p>
          <a:p>
            <a:pPr marL="342900" indent="-520700" algn="just">
              <a:spcBef>
                <a:spcPts val="560"/>
              </a:spcBef>
              <a:buClr>
                <a:srgbClr val="212745"/>
              </a:buClr>
              <a:buSzPct val="100000"/>
              <a:buFont typeface="Times New Roman"/>
              <a:buNone/>
            </a:pPr>
            <a:r>
              <a:rPr lang="bg-BG" sz="220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напор-90м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.</a:t>
            </a:r>
            <a:endParaRPr lang="en-US" sz="2200" dirty="0">
              <a:solidFill>
                <a:srgbClr val="002060"/>
              </a:solidFill>
              <a:latin typeface="Verdana"/>
              <a:ea typeface="Verdana"/>
              <a:cs typeface="Verdana"/>
              <a:sym typeface="Times New Roman"/>
            </a:endParaRPr>
          </a:p>
          <a:p>
            <a:pPr marL="342900" indent="-520700" algn="just">
              <a:spcBef>
                <a:spcPts val="560"/>
              </a:spcBef>
              <a:buClr>
                <a:srgbClr val="212745"/>
              </a:buClr>
              <a:buSzPct val="100000"/>
              <a:buFont typeface="Times New Roman"/>
              <a:buNone/>
            </a:pP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Напорен </a:t>
            </a: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водопровод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МНТ-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Ф500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мм.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с дължина 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L=1465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м.</a:t>
            </a:r>
          </a:p>
          <a:p>
            <a:pPr marL="342900" indent="-520700" algn="just">
              <a:spcBef>
                <a:spcPts val="560"/>
              </a:spcBef>
              <a:buClr>
                <a:srgbClr val="212745"/>
              </a:buClr>
              <a:buSzPct val="100000"/>
              <a:buFont typeface="Times New Roman"/>
              <a:buNone/>
            </a:pP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Напорен резервоар 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W-11 000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м³, </a:t>
            </a:r>
            <a:r>
              <a:rPr lang="bg-BG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К</a:t>
            </a:r>
            <a:r>
              <a:rPr lang="bg-BG" sz="1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вл</a:t>
            </a:r>
            <a:r>
              <a:rPr lang="bg-BG" sz="1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.</a:t>
            </a:r>
            <a:r>
              <a:rPr lang="bg-BG" sz="1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тр</a:t>
            </a:r>
            <a:r>
              <a:rPr lang="bg-BG" sz="1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.- 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157.15.</a:t>
            </a:r>
          </a:p>
          <a:p>
            <a:pPr marL="342900" indent="-520700" algn="just">
              <a:spcBef>
                <a:spcPts val="560"/>
              </a:spcBef>
              <a:buClr>
                <a:srgbClr val="212745"/>
              </a:buClr>
              <a:buSzPct val="100000"/>
              <a:buFont typeface="Times New Roman"/>
              <a:buNone/>
            </a:pP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За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снижаване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на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хидравличния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удар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използваме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:</a:t>
            </a:r>
          </a:p>
          <a:p>
            <a:pPr marL="342900" indent="-520700" algn="just">
              <a:spcBef>
                <a:spcPts val="560"/>
              </a:spcBef>
              <a:buClr>
                <a:srgbClr val="212745"/>
              </a:buClr>
              <a:buSzPct val="100000"/>
              <a:buFont typeface="Times New Roman"/>
              <a:buNone/>
            </a:pP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-    </a:t>
            </a: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Спирателен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кран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бътерфлай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с </a:t>
            </a: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ел.задвижка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;</a:t>
            </a:r>
          </a:p>
          <a:p>
            <a:pPr marL="342900" indent="-520700" algn="just">
              <a:spcBef>
                <a:spcPts val="560"/>
              </a:spcBef>
              <a:buClr>
                <a:srgbClr val="212745"/>
              </a:buClr>
              <a:buSzPct val="100000"/>
              <a:buFontTx/>
              <a:buChar char="-"/>
            </a:pP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Пружинни у</a:t>
            </a: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дароубиватели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-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2бр. </a:t>
            </a:r>
            <a:endParaRPr lang="bg-BG" sz="2200" dirty="0">
              <a:solidFill>
                <a:srgbClr val="002060"/>
              </a:solidFill>
              <a:latin typeface="Verdana"/>
              <a:ea typeface="Verdana"/>
              <a:cs typeface="Verdana"/>
              <a:sym typeface="Times New Roman"/>
            </a:endParaRPr>
          </a:p>
          <a:p>
            <a:pPr marL="342900" indent="-520700" algn="just">
              <a:spcBef>
                <a:spcPts val="560"/>
              </a:spcBef>
              <a:buClr>
                <a:srgbClr val="212745"/>
              </a:buClr>
              <a:buSzPct val="100000"/>
              <a:buFontTx/>
              <a:buChar char="-"/>
            </a:pP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Бързозатва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ря</a:t>
            </a: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ща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ОК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с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тежест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.</a:t>
            </a:r>
            <a:endParaRPr lang="bg-BG" sz="2200" dirty="0">
              <a:solidFill>
                <a:srgbClr val="002060"/>
              </a:solidFill>
              <a:latin typeface="Verdana"/>
              <a:ea typeface="Verdana"/>
              <a:cs typeface="Verdana"/>
              <a:sym typeface="Times New Roman"/>
            </a:endParaRPr>
          </a:p>
          <a:p>
            <a:pPr algn="just">
              <a:spcBef>
                <a:spcPts val="560"/>
              </a:spcBef>
              <a:buClr>
                <a:srgbClr val="212745"/>
              </a:buClr>
              <a:buSzPct val="100000"/>
            </a:pP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Графиките са показани по долу.</a:t>
            </a:r>
            <a:endParaRPr lang="en-US" sz="2200" dirty="0">
              <a:solidFill>
                <a:srgbClr val="002060"/>
              </a:solidFill>
              <a:latin typeface="Verdana"/>
              <a:ea typeface="Verdana"/>
              <a:cs typeface="Verdana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4251023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135635" y="1241425"/>
            <a:ext cx="8839200" cy="104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mo"/>
              <a:buNone/>
            </a:pPr>
            <a:r>
              <a:rPr lang="en-US" sz="2400" b="1" i="0" u="none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7.ПРИМЕРИ: ПС ІІІ-</a:t>
            </a:r>
            <a:r>
              <a:rPr lang="en-US" sz="2400" b="1" i="0" u="none" dirty="0" err="1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ти</a:t>
            </a:r>
            <a:r>
              <a:rPr lang="en-US" sz="2400" b="1" i="0" u="none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00" b="1" i="0" u="none" dirty="0" err="1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подем</a:t>
            </a:r>
            <a:r>
              <a:rPr lang="en-US" sz="2400" b="1" i="0" u="none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00" b="1" i="0" u="none" dirty="0" err="1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гр</a:t>
            </a:r>
            <a:r>
              <a:rPr lang="en-US" sz="2400" b="1" i="0" u="none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n-US" sz="2400" b="1" i="0" u="none" dirty="0" err="1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Русе</a:t>
            </a:r>
            <a:endParaRPr lang="en-US" sz="2400" b="1" i="0" u="none" dirty="0">
              <a:solidFill>
                <a:srgbClr val="0070C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00" name="Shape 200" descr="C:\Users\Rumen\Desktop\InflowNET\3Подем\3Подем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1763712"/>
            <a:ext cx="4015715" cy="2381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 descr="C:\Users\Rumen\Desktop\InflowNET\3Подем\3ПодемК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4800" y="1763712"/>
            <a:ext cx="4394556" cy="2389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 descr="C:\Users\Rumen\Desktop\InflowNET\3Подем\3ПодемСтоп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4800" y="4114800"/>
            <a:ext cx="4396133" cy="27429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ово поле 1"/>
          <p:cNvSpPr txBox="1"/>
          <p:nvPr/>
        </p:nvSpPr>
        <p:spPr>
          <a:xfrm>
            <a:off x="4716016" y="191683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CPIS</a:t>
            </a:r>
            <a:endParaRPr lang="bg-BG" b="1" u="sng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4849676" y="439987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u="sng" dirty="0"/>
              <a:t>СТОП</a:t>
            </a:r>
          </a:p>
        </p:txBody>
      </p:sp>
      <p:pic>
        <p:nvPicPr>
          <p:cNvPr id="11" name="Картина 10"/>
          <p:cNvPicPr/>
          <p:nvPr/>
        </p:nvPicPr>
        <p:blipFill rotWithShape="1">
          <a:blip r:embed="rId7"/>
          <a:srcRect l="17979" t="14158" r="17552" b="18203"/>
          <a:stretch/>
        </p:blipFill>
        <p:spPr bwMode="auto">
          <a:xfrm>
            <a:off x="179387" y="4153053"/>
            <a:ext cx="3935413" cy="2588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3347864" y="4399878"/>
            <a:ext cx="665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g-BG" b="1" u="sng" dirty="0"/>
              <a:t>ПУСК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8"/>
          <a:srcRect l="19770" t="20704" r="21630" b="23772"/>
          <a:stretch/>
        </p:blipFill>
        <p:spPr bwMode="auto">
          <a:xfrm>
            <a:off x="1758094" y="5194252"/>
            <a:ext cx="2365409" cy="1338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1907704" y="551723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48759" y="5516405"/>
            <a:ext cx="925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u="sng" dirty="0"/>
              <a:t>Q=267l/s</a:t>
            </a:r>
            <a:endParaRPr lang="bg-BG" b="1" u="sng" dirty="0"/>
          </a:p>
        </p:txBody>
      </p:sp>
    </p:spTree>
    <p:extLst>
      <p:ext uri="{BB962C8B-B14F-4D97-AF65-F5344CB8AC3E}">
        <p14:creationId xmlns:p14="http://schemas.microsoft.com/office/powerpoint/2010/main" val="1928537317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1207390"/>
            <a:ext cx="9144000" cy="5533977"/>
          </a:xfrm>
        </p:spPr>
        <p:txBody>
          <a:bodyPr/>
          <a:lstStyle/>
          <a:p>
            <a:pPr marL="0" indent="0" algn="l">
              <a:buNone/>
            </a:pPr>
            <a:r>
              <a:rPr lang="bg-BG" sz="2800" b="0" kern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Въпреки че размера на хидравличния удар не е голям-коефициента </a:t>
            </a:r>
            <a:r>
              <a:rPr lang="en-US" sz="2800" b="0" kern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CPIS </a:t>
            </a:r>
            <a:r>
              <a:rPr lang="bg-BG" sz="2800" b="0" kern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достига до 900. Предвид материала на тръбите на водопровода/МНТ/, трудоемкоста при отстраняване на аварии по него, решихме да променим времето за отваряне/затваряне на СК с ел.задвижка. Изчисленото критично време по формулата Тс=2х</a:t>
            </a:r>
            <a:r>
              <a:rPr lang="en-US" sz="2800" b="0" kern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L/a</a:t>
            </a:r>
            <a:r>
              <a:rPr lang="bg-BG" sz="2800" b="0" kern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kern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bg-BG" sz="2800" b="0" kern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сек/ е 3 сек. СК с ел. </a:t>
            </a:r>
            <a:r>
              <a:rPr lang="bg-BG" sz="2800" b="0" kern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задвижка</a:t>
            </a:r>
            <a:r>
              <a:rPr lang="bg-BG" sz="2800" b="0" kern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са настроени на 10 сек. Препоръчваните стойности в литературата за затваряне на СК с ел.задвижка спрямо критично време Тс са над 10 пъти от стойността на Тс. </a:t>
            </a:r>
            <a:br>
              <a:rPr lang="bg-BG" sz="2800" b="0" kern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bg-B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hape 1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10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058" y="5078440"/>
            <a:ext cx="8630765" cy="1446904"/>
          </a:xfrm>
        </p:spPr>
        <p:txBody>
          <a:bodyPr/>
          <a:lstStyle/>
          <a:p>
            <a:pPr marL="0" indent="0" algn="l">
              <a:buNone/>
            </a:pPr>
            <a:r>
              <a:rPr lang="bg-BG" sz="1600" dirty="0"/>
              <a:t>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152058" y="1219079"/>
            <a:ext cx="7332310" cy="48173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342900" lvl="0" indent="-4953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None/>
            </a:pPr>
            <a:r>
              <a:rPr lang="en-US" sz="2400" b="1" kern="0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7.ПРИМЕРИ: ПС ІІІ-</a:t>
            </a:r>
            <a:r>
              <a:rPr lang="en-US" sz="2400" b="1" kern="0" dirty="0" err="1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ти</a:t>
            </a:r>
            <a:r>
              <a:rPr lang="en-US" sz="2400" b="1" kern="0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подем</a:t>
            </a:r>
            <a:r>
              <a:rPr lang="en-US" sz="2400" b="1" kern="0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гр</a:t>
            </a:r>
            <a:r>
              <a:rPr lang="en-US" sz="2400" b="1" kern="0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n-US" sz="2400" b="1" kern="0" dirty="0" err="1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Русе</a:t>
            </a:r>
            <a:endParaRPr lang="en-US" sz="2400" b="1" kern="0" dirty="0">
              <a:solidFill>
                <a:srgbClr val="0070C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4" name="Shape 1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авоъгълник 13"/>
          <p:cNvSpPr/>
          <p:nvPr/>
        </p:nvSpPr>
        <p:spPr>
          <a:xfrm>
            <a:off x="269775" y="5229200"/>
            <a:ext cx="85130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След </a:t>
            </a:r>
            <a:r>
              <a:rPr lang="ru-RU" sz="2000" dirty="0" err="1"/>
              <a:t>увеличаване</a:t>
            </a:r>
            <a:r>
              <a:rPr lang="ru-RU" sz="2000" dirty="0"/>
              <a:t> на </a:t>
            </a:r>
            <a:r>
              <a:rPr lang="ru-RU" sz="2000" dirty="0" err="1"/>
              <a:t>времето</a:t>
            </a:r>
            <a:r>
              <a:rPr lang="ru-RU" sz="2000" dirty="0"/>
              <a:t> за </a:t>
            </a:r>
            <a:r>
              <a:rPr lang="ru-RU" sz="2000" dirty="0" err="1"/>
              <a:t>отваряне</a:t>
            </a:r>
            <a:r>
              <a:rPr lang="ru-RU" sz="2000" dirty="0"/>
              <a:t>/</a:t>
            </a:r>
            <a:r>
              <a:rPr lang="ru-RU" sz="2000" dirty="0" err="1"/>
              <a:t>затваряне</a:t>
            </a:r>
            <a:r>
              <a:rPr lang="ru-RU" sz="2000" dirty="0"/>
              <a:t> на СК с </a:t>
            </a:r>
            <a:r>
              <a:rPr lang="ru-RU" sz="2000" dirty="0" err="1"/>
              <a:t>ел.задвижка</a:t>
            </a:r>
            <a:r>
              <a:rPr lang="ru-RU" sz="2000" dirty="0"/>
              <a:t> , с </a:t>
            </a:r>
            <a:r>
              <a:rPr lang="ru-RU" sz="2000" dirty="0" err="1"/>
              <a:t>помощта</a:t>
            </a:r>
            <a:r>
              <a:rPr lang="ru-RU" sz="2000" dirty="0"/>
              <a:t> на </a:t>
            </a:r>
            <a:r>
              <a:rPr lang="ru-RU" sz="2000" dirty="0" err="1"/>
              <a:t>програмируемо</a:t>
            </a:r>
            <a:r>
              <a:rPr lang="ru-RU" sz="2000" dirty="0"/>
              <a:t> реле - от 10сек. на 50сек.,  стойността на коефициента CPIS се редуцира на 260-270. </a:t>
            </a:r>
            <a:endParaRPr lang="bg-BG" sz="2000" dirty="0"/>
          </a:p>
          <a:p>
            <a:r>
              <a:rPr lang="ru-RU" sz="2000" dirty="0"/>
              <a:t>Ефекта от погасяването на хидравличния удар е значителен - показан на графиките по горе.</a:t>
            </a:r>
            <a:endParaRPr lang="bg-BG" sz="2000" dirty="0"/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14881" t="12434" r="15509" b="15873"/>
          <a:stretch/>
        </p:blipFill>
        <p:spPr bwMode="auto">
          <a:xfrm>
            <a:off x="13060" y="1851569"/>
            <a:ext cx="4578905" cy="3302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55777" y="3789040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pPr lvl="0"/>
            <a:r>
              <a:rPr lang="en-US" dirty="0" err="1"/>
              <a:t>Pmax</a:t>
            </a:r>
            <a:r>
              <a:rPr lang="en-US" dirty="0"/>
              <a:t>=</a:t>
            </a:r>
            <a:r>
              <a:rPr lang="bg-BG" dirty="0"/>
              <a:t> </a:t>
            </a:r>
            <a:r>
              <a:rPr lang="en-US" dirty="0"/>
              <a:t>105</a:t>
            </a:r>
            <a:r>
              <a:rPr lang="bg-BG" dirty="0"/>
              <a:t>,0</a:t>
            </a:r>
            <a:r>
              <a:rPr lang="en-US" dirty="0"/>
              <a:t> </a:t>
            </a:r>
            <a:r>
              <a:rPr lang="en-US" dirty="0" err="1"/>
              <a:t>mH₂O</a:t>
            </a:r>
            <a:endParaRPr lang="en-US" dirty="0"/>
          </a:p>
          <a:p>
            <a:r>
              <a:rPr lang="en-US" dirty="0" err="1"/>
              <a:t>Pmin</a:t>
            </a:r>
            <a:r>
              <a:rPr lang="bg-BG" dirty="0"/>
              <a:t> </a:t>
            </a:r>
            <a:r>
              <a:rPr lang="en-US" dirty="0"/>
              <a:t>=</a:t>
            </a:r>
            <a:r>
              <a:rPr lang="bg-BG" dirty="0"/>
              <a:t> 18,0</a:t>
            </a:r>
            <a:r>
              <a:rPr lang="en-US" dirty="0"/>
              <a:t> </a:t>
            </a:r>
            <a:r>
              <a:rPr lang="en-US" dirty="0" err="1"/>
              <a:t>mH₂O</a:t>
            </a:r>
            <a:endParaRPr lang="en-US" dirty="0"/>
          </a:p>
        </p:txBody>
      </p:sp>
      <p:pic>
        <p:nvPicPr>
          <p:cNvPr id="22" name="Picture 21"/>
          <p:cNvPicPr/>
          <p:nvPr/>
        </p:nvPicPr>
        <p:blipFill rotWithShape="1">
          <a:blip r:embed="rId4"/>
          <a:srcRect l="14672" t="12805" r="15396" b="14024"/>
          <a:stretch/>
        </p:blipFill>
        <p:spPr bwMode="auto">
          <a:xfrm>
            <a:off x="4591965" y="1851569"/>
            <a:ext cx="4552035" cy="3377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авоъгълник 8"/>
          <p:cNvSpPr/>
          <p:nvPr/>
        </p:nvSpPr>
        <p:spPr>
          <a:xfrm>
            <a:off x="4966528" y="4041102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/>
              <a:t>Pmax</a:t>
            </a:r>
            <a:r>
              <a:rPr lang="en-US" dirty="0"/>
              <a:t>=</a:t>
            </a:r>
            <a:r>
              <a:rPr lang="bg-BG" dirty="0"/>
              <a:t> </a:t>
            </a:r>
            <a:r>
              <a:rPr lang="en-US" dirty="0"/>
              <a:t>82</a:t>
            </a:r>
            <a:r>
              <a:rPr lang="bg-BG" dirty="0"/>
              <a:t>,0</a:t>
            </a:r>
            <a:r>
              <a:rPr lang="en-US" dirty="0"/>
              <a:t> </a:t>
            </a:r>
            <a:r>
              <a:rPr lang="en-US" dirty="0" err="1"/>
              <a:t>mH₂O</a:t>
            </a:r>
            <a:endParaRPr lang="en-US" dirty="0"/>
          </a:p>
          <a:p>
            <a:r>
              <a:rPr lang="en-US" dirty="0" err="1"/>
              <a:t>Pmin</a:t>
            </a:r>
            <a:r>
              <a:rPr lang="bg-BG" dirty="0"/>
              <a:t> </a:t>
            </a:r>
            <a:r>
              <a:rPr lang="en-US" dirty="0"/>
              <a:t>=</a:t>
            </a:r>
            <a:r>
              <a:rPr lang="bg-BG" dirty="0"/>
              <a:t> 62,6</a:t>
            </a:r>
            <a:r>
              <a:rPr lang="en-US" dirty="0"/>
              <a:t> </a:t>
            </a:r>
            <a:r>
              <a:rPr lang="en-US" dirty="0" err="1"/>
              <a:t>mH₂O</a:t>
            </a:r>
            <a:endParaRPr lang="en-US" dirty="0"/>
          </a:p>
        </p:txBody>
      </p:sp>
      <p:sp>
        <p:nvSpPr>
          <p:cNvPr id="25" name="Текстово поле 9"/>
          <p:cNvSpPr txBox="1"/>
          <p:nvPr/>
        </p:nvSpPr>
        <p:spPr>
          <a:xfrm>
            <a:off x="4979716" y="3752394"/>
            <a:ext cx="2047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/>
              <a:t>След настройките</a:t>
            </a:r>
          </a:p>
        </p:txBody>
      </p:sp>
    </p:spTree>
    <p:extLst>
      <p:ext uri="{BB962C8B-B14F-4D97-AF65-F5344CB8AC3E}">
        <p14:creationId xmlns:p14="http://schemas.microsoft.com/office/powerpoint/2010/main" val="1841260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0" y="260648"/>
            <a:ext cx="8991600" cy="65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0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0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0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lvl="0" indent="-495300">
              <a:buClr>
                <a:srgbClr val="00B050"/>
              </a:buClr>
              <a:buSzPct val="100000"/>
            </a:pPr>
            <a:r>
              <a:rPr lang="en-US" sz="2400" b="1" u="sng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7.ПРИМЕРИ: ПС </a:t>
            </a:r>
            <a:r>
              <a:rPr lang="bg-BG" sz="2400" b="1" u="sng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„</a:t>
            </a:r>
            <a:r>
              <a:rPr lang="en-US" sz="2400" b="1" u="sng" dirty="0" err="1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Дунарит</a:t>
            </a:r>
            <a:r>
              <a:rPr lang="bg-BG" sz="2400" b="1" u="sng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“</a:t>
            </a:r>
            <a:r>
              <a:rPr lang="en-US" sz="2400" b="1" u="sng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bg-BG" sz="2400" b="1" u="sng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с напорен водопровод.</a:t>
            </a:r>
            <a:endParaRPr lang="en-US" sz="2400" b="1" u="sng" dirty="0">
              <a:solidFill>
                <a:srgbClr val="0070C0"/>
              </a:solidFill>
              <a:latin typeface="Arimo"/>
              <a:ea typeface="Arimo"/>
              <a:cs typeface="Arimo"/>
              <a:sym typeface="Arimo"/>
            </a:endParaRPr>
          </a:p>
          <a:p>
            <a:pPr lvl="0" indent="-152400" algn="just">
              <a:buClr>
                <a:srgbClr val="00B050"/>
              </a:buClr>
              <a:buSzPct val="100000"/>
            </a:pP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Работещите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ПА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ПС </a:t>
            </a:r>
            <a:r>
              <a:rPr lang="bg-BG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„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Дунарит</a:t>
            </a:r>
            <a:r>
              <a:rPr lang="bg-BG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са</a:t>
            </a:r>
            <a:r>
              <a:rPr lang="bg-BG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с дебит -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22л/с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130м. с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преднапор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15м.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Те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подават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вода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по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напорен </a:t>
            </a:r>
            <a:r>
              <a:rPr lang="en-US" sz="24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водопровод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с дължина </a:t>
            </a:r>
            <a:r>
              <a:rPr lang="en-US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L=5940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м. до НКВ, от които - ст.тръби</a:t>
            </a:r>
            <a:r>
              <a:rPr lang="en-US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Ф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300мм./</a:t>
            </a:r>
            <a:r>
              <a:rPr lang="en-US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L=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310</a:t>
            </a:r>
            <a:r>
              <a:rPr lang="en-US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м. и АЦ тръби ф250мм./</a:t>
            </a:r>
            <a:r>
              <a:rPr lang="en-US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L=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2840м.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снижаване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хидравличния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удар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използваме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Софтстартери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r>
              <a:rPr lang="bg-BG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Удароубивател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Бързозатва</a:t>
            </a:r>
            <a:r>
              <a:rPr lang="bg-BG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ря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ща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ОК с </a:t>
            </a:r>
            <a:r>
              <a:rPr lang="en-US" sz="2400" b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тежест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bg-BG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 indent="-152400" algn="just">
              <a:buClr>
                <a:srgbClr val="00B050"/>
              </a:buClr>
              <a:buSzPct val="100000"/>
            </a:pPr>
            <a:r>
              <a:rPr lang="bg-BG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Характерни точки по дължина на напорния водопровод са – след ПА на кота – 36.27, на км.3.100 по трасето на водопровода с 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кота-148.70, която се явява като критична точка по отношение възникване на под налягане/разкъсване на течението/  и К</a:t>
            </a:r>
            <a:r>
              <a:rPr lang="bg-BG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вл.тр.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на НКВ-151.80.</a:t>
            </a:r>
          </a:p>
          <a:p>
            <a:pPr lvl="0" indent="-152400" algn="just">
              <a:buClr>
                <a:srgbClr val="00B050"/>
              </a:buClr>
              <a:buSzPct val="100000"/>
            </a:pPr>
            <a:r>
              <a:rPr lang="bg-BG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bg-BG" sz="2400" b="0" u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en-US" sz="2400" b="0" u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399876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152400" y="1241425"/>
            <a:ext cx="8839200" cy="52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mo"/>
              <a:buNone/>
            </a:pPr>
            <a:r>
              <a:rPr lang="en-US" sz="2400" b="1" i="0" u="none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7.ПРИМЕРИ: ПС </a:t>
            </a:r>
            <a:r>
              <a:rPr lang="en-US" sz="2400" b="1" i="0" u="none" dirty="0" err="1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Дунарит</a:t>
            </a:r>
            <a:r>
              <a:rPr lang="bg-BG" sz="2400" b="1" i="0" u="none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00" b="1" i="0" u="none" dirty="0" err="1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гр</a:t>
            </a:r>
            <a:r>
              <a:rPr lang="en-US" sz="2400" b="1" i="0" u="none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n-US" sz="2400" b="1" i="0" u="none" dirty="0" err="1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Русе</a:t>
            </a:r>
            <a:endParaRPr lang="en-US" sz="2400" b="1" i="0" u="none" dirty="0">
              <a:solidFill>
                <a:srgbClr val="0070C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16" name="Shape 216" descr="C:\Users\Rumen\Desktop\InflowNET\Дунарит\ПС Дунарит.png"/>
          <p:cNvPicPr preferRelativeResize="0">
            <a:picLocks noGrp="1"/>
          </p:cNvPicPr>
          <p:nvPr>
            <p:ph sz="quarter" idx="1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26200" y="1649936"/>
            <a:ext cx="4119600" cy="238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C:\Users\Rumen\Desktop\InflowNET\Дунарит\ПСДунаритК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5029" y="1649936"/>
            <a:ext cx="4470324" cy="249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 descr="C:\Users\Rumen\Desktop\InflowNET\Дунарит\ДунаритПуск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4038600"/>
            <a:ext cx="4491304" cy="251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 descr="C:\Users\Rumen\Desktop\InflowNET\Дунарит\ДунаритСтоп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27162" y="4037216"/>
            <a:ext cx="4107599" cy="24796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ово поле 1"/>
          <p:cNvSpPr txBox="1"/>
          <p:nvPr/>
        </p:nvSpPr>
        <p:spPr>
          <a:xfrm>
            <a:off x="5149890" y="318686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CPIS</a:t>
            </a:r>
            <a:endParaRPr lang="bg-BG" b="1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19903" t="25606" r="22117" b="27546"/>
          <a:stretch/>
        </p:blipFill>
        <p:spPr>
          <a:xfrm>
            <a:off x="827584" y="2996951"/>
            <a:ext cx="2880320" cy="645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 flipH="1">
            <a:off x="583018" y="3212176"/>
            <a:ext cx="4891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Q</a:t>
            </a:r>
            <a:r>
              <a:rPr lang="en-US" sz="500" dirty="0"/>
              <a:t>[</a:t>
            </a:r>
            <a:r>
              <a:rPr lang="bg-BG" sz="500" dirty="0"/>
              <a:t>л/сек</a:t>
            </a:r>
            <a:r>
              <a:rPr lang="en-US" sz="500" dirty="0"/>
              <a:t>]</a:t>
            </a:r>
            <a:endParaRPr lang="bg-BG" sz="5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515719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/>
              <a:t>Изчислени:</a:t>
            </a:r>
          </a:p>
          <a:p>
            <a:r>
              <a:rPr lang="el-GR" sz="1000" dirty="0"/>
              <a:t>Δ</a:t>
            </a:r>
            <a:r>
              <a:rPr lang="en-US" dirty="0" err="1"/>
              <a:t>H</a:t>
            </a:r>
            <a:r>
              <a:rPr lang="en-US" sz="1000" dirty="0" err="1"/>
              <a:t>t</a:t>
            </a:r>
            <a:r>
              <a:rPr lang="bg-BG" sz="1000" dirty="0"/>
              <a:t> </a:t>
            </a:r>
            <a:r>
              <a:rPr lang="en-US" dirty="0"/>
              <a:t>=</a:t>
            </a:r>
            <a:r>
              <a:rPr lang="bg-BG" dirty="0"/>
              <a:t> 69</a:t>
            </a:r>
            <a:r>
              <a:rPr lang="en-US" sz="1000" dirty="0"/>
              <a:t>m</a:t>
            </a:r>
            <a:r>
              <a:rPr lang="bg-BG" dirty="0"/>
              <a:t>.</a:t>
            </a:r>
          </a:p>
          <a:p>
            <a:r>
              <a:rPr lang="en-US" dirty="0" err="1">
                <a:solidFill>
                  <a:srgbClr val="C00000"/>
                </a:solidFill>
              </a:rPr>
              <a:t>H</a:t>
            </a:r>
            <a:r>
              <a:rPr lang="en-US" sz="1000" dirty="0" err="1">
                <a:solidFill>
                  <a:srgbClr val="C00000"/>
                </a:solidFill>
              </a:rPr>
              <a:t>max,t</a:t>
            </a:r>
            <a:r>
              <a:rPr lang="en-US" dirty="0">
                <a:solidFill>
                  <a:srgbClr val="C00000"/>
                </a:solidFill>
              </a:rPr>
              <a:t> = 203</a:t>
            </a:r>
            <a:r>
              <a:rPr lang="en-US" sz="1000" dirty="0">
                <a:solidFill>
                  <a:srgbClr val="C00000"/>
                </a:solidFill>
              </a:rPr>
              <a:t>m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bg-BG" dirty="0">
              <a:solidFill>
                <a:srgbClr val="C00000"/>
              </a:solidFill>
            </a:endParaRPr>
          </a:p>
        </p:txBody>
      </p:sp>
      <p:cxnSp>
        <p:nvCxnSpPr>
          <p:cNvPr id="6" name="Право съединение 5"/>
          <p:cNvCxnSpPr/>
          <p:nvPr/>
        </p:nvCxnSpPr>
        <p:spPr>
          <a:xfrm flipH="1">
            <a:off x="467544" y="4437112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ово поле 7"/>
          <p:cNvSpPr txBox="1"/>
          <p:nvPr/>
        </p:nvSpPr>
        <p:spPr>
          <a:xfrm>
            <a:off x="1547664" y="4126293"/>
            <a:ext cx="2700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</a:t>
            </a:r>
            <a:r>
              <a:rPr lang="en-US" sz="1000" dirty="0" err="1"/>
              <a:t>max,p</a:t>
            </a:r>
            <a:r>
              <a:rPr lang="en-US" dirty="0"/>
              <a:t> = 162,3</a:t>
            </a:r>
            <a:r>
              <a:rPr lang="en-US" sz="1000" dirty="0"/>
              <a:t>m</a:t>
            </a:r>
            <a:r>
              <a:rPr lang="en-US" dirty="0"/>
              <a:t>. </a:t>
            </a:r>
            <a:endParaRPr lang="bg-BG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5148064" y="5372635"/>
            <a:ext cx="899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u="sng" dirty="0"/>
              <a:t>СТОП</a:t>
            </a: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3419872" y="5422697"/>
            <a:ext cx="905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u="sng" dirty="0"/>
              <a:t>ПУСК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473044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</a:t>
            </a:r>
            <a:r>
              <a:rPr lang="en-US" sz="1000" dirty="0" err="1"/>
              <a:t>p</a:t>
            </a:r>
            <a:r>
              <a:rPr lang="en-US" dirty="0"/>
              <a:t>=134m.</a:t>
            </a:r>
            <a:endParaRPr lang="bg-BG" dirty="0"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072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52400" algn="just">
              <a:buClr>
                <a:srgbClr val="00B050"/>
              </a:buClr>
              <a:buSzPct val="100000"/>
            </a:pPr>
            <a:endParaRPr lang="bg-BG" sz="20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52400" algn="just">
              <a:buClr>
                <a:srgbClr val="00B050"/>
              </a:buClr>
              <a:buSzPct val="100000"/>
            </a:pPr>
            <a:endParaRPr lang="bg-BG" sz="20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52400" algn="just">
              <a:buClr>
                <a:srgbClr val="00B050"/>
              </a:buClr>
              <a:buSzPct val="100000"/>
            </a:pPr>
            <a:r>
              <a:rPr lang="bg-BG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Началните стойностите на коефициента 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CPIS </a:t>
            </a:r>
            <a:r>
              <a:rPr lang="bg-BG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достигаха до 7500. Това наложи да извършим по сериозен анализ на резултатите.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След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обсъждане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bg-BG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установихме, че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настройките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софтстартерите</a:t>
            </a:r>
            <a:r>
              <a:rPr lang="bg-BG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са направени за стария тип ПА, които вече са подменени с нови ПА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bg-BG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Извършихме пренастройка на софстартерите, съобразени с параметрите на новомонтираните ПА. Ефекта от направената корекция редуцира коефициента 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CPIS</a:t>
            </a:r>
            <a:r>
              <a:rPr lang="bg-BG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до към 4000. Все още стойността на коефициента е висока.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Като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втора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стъпка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ще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предприемем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монтиране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ОК с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байпас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по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трасето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напорния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водопровод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indent="-152400" algn="just">
              <a:buClr>
                <a:srgbClr val="00B050"/>
              </a:buClr>
              <a:buSzPct val="100000"/>
            </a:pPr>
            <a:r>
              <a:rPr lang="bg-BG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Честота на включванията на ПА са другата причина за високите стойности на 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CPIS</a:t>
            </a:r>
            <a:r>
              <a:rPr lang="bg-BG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US" sz="20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52400" algn="just">
              <a:buClr>
                <a:srgbClr val="00B050"/>
              </a:buClr>
              <a:buSzPct val="100000"/>
            </a:pPr>
            <a:r>
              <a:rPr lang="bg-BG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Резултатите от измерванията във втората точка по трасето на водопровода на км.3.100 са показани на следващите графики. </a:t>
            </a:r>
          </a:p>
        </p:txBody>
      </p:sp>
      <p:pic>
        <p:nvPicPr>
          <p:cNvPr id="3" name="Shape 2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523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1219078"/>
            <a:ext cx="9144000" cy="481730"/>
          </a:xfrm>
        </p:spPr>
        <p:txBody>
          <a:bodyPr/>
          <a:lstStyle/>
          <a:p>
            <a:pPr marL="0" indent="0" algn="l">
              <a:buNone/>
            </a:pPr>
            <a:r>
              <a:rPr lang="bg-BG" sz="2400" u="sng" kern="0" dirty="0">
                <a:solidFill>
                  <a:srgbClr val="0070C0"/>
                </a:solidFill>
                <a:effectLst/>
                <a:latin typeface="Arimo"/>
                <a:ea typeface="Arimo"/>
                <a:cs typeface="Arimo"/>
                <a:sym typeface="Arimo"/>
              </a:rPr>
              <a:t>Напорен водопровод на км.3.100 </a:t>
            </a:r>
            <a:endParaRPr lang="bg-BG" sz="2800" u="sng" dirty="0"/>
          </a:p>
        </p:txBody>
      </p:sp>
      <p:pic>
        <p:nvPicPr>
          <p:cNvPr id="4" name="Shape 2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Картина 4"/>
          <p:cNvPicPr/>
          <p:nvPr/>
        </p:nvPicPr>
        <p:blipFill rotWithShape="1">
          <a:blip r:embed="rId3"/>
          <a:srcRect l="16819" t="13090" r="17042" b="17819"/>
          <a:stretch/>
        </p:blipFill>
        <p:spPr bwMode="auto">
          <a:xfrm>
            <a:off x="0" y="1700808"/>
            <a:ext cx="4572000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Картина 5"/>
          <p:cNvPicPr/>
          <p:nvPr/>
        </p:nvPicPr>
        <p:blipFill rotWithShape="1">
          <a:blip r:embed="rId4"/>
          <a:srcRect l="16536" t="13228" r="16663" b="17989"/>
          <a:stretch/>
        </p:blipFill>
        <p:spPr bwMode="auto">
          <a:xfrm>
            <a:off x="4572000" y="1700808"/>
            <a:ext cx="4572000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Заглавие 1"/>
          <p:cNvSpPr txBox="1">
            <a:spLocks/>
          </p:cNvSpPr>
          <p:nvPr/>
        </p:nvSpPr>
        <p:spPr>
          <a:xfrm>
            <a:off x="0" y="4509120"/>
            <a:ext cx="9144000" cy="20882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buNone/>
            </a:pPr>
            <a:r>
              <a:rPr lang="bg-BG" sz="2400" b="0" kern="0" dirty="0">
                <a:solidFill>
                  <a:srgbClr val="0070C0"/>
                </a:solidFill>
                <a:effectLst/>
                <a:latin typeface="Arimo"/>
                <a:ea typeface="Arimo"/>
                <a:cs typeface="Arimo"/>
                <a:sym typeface="Arimo"/>
              </a:rPr>
              <a:t>От графиката е видно, че в тази точка по трасето на напорния водопровод се получава </a:t>
            </a:r>
            <a:r>
              <a:rPr lang="bg-BG" sz="2400" b="0" kern="0" dirty="0" err="1">
                <a:solidFill>
                  <a:srgbClr val="0070C0"/>
                </a:solidFill>
                <a:effectLst/>
                <a:latin typeface="Arimo"/>
                <a:ea typeface="Arimo"/>
                <a:cs typeface="Arimo"/>
                <a:sym typeface="Arimo"/>
              </a:rPr>
              <a:t>подналягане</a:t>
            </a:r>
            <a:r>
              <a:rPr lang="bg-BG" sz="2400" b="0" kern="0" dirty="0">
                <a:solidFill>
                  <a:srgbClr val="0070C0"/>
                </a:solidFill>
                <a:effectLst/>
                <a:latin typeface="Arimo"/>
                <a:ea typeface="Arimo"/>
                <a:cs typeface="Arimo"/>
                <a:sym typeface="Arimo"/>
              </a:rPr>
              <a:t>. За целта в точката предвиждаме да подменим автоматичния въздушник с двойно-действащ, за предотвратяване образуването на вакум и секционираме водопровода с монтаж на ОК с байпас. </a:t>
            </a:r>
            <a:endParaRPr lang="bg-BG" sz="2800" b="0" dirty="0"/>
          </a:p>
        </p:txBody>
      </p:sp>
    </p:spTree>
    <p:extLst>
      <p:ext uri="{BB962C8B-B14F-4D97-AF65-F5344CB8AC3E}">
        <p14:creationId xmlns:p14="http://schemas.microsoft.com/office/powerpoint/2010/main" val="248097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9525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457200" y="1219200"/>
            <a:ext cx="838200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r>
              <a:rPr lang="en-US" sz="3200" b="1" i="0" u="sng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1.Предимства </a:t>
            </a:r>
            <a:r>
              <a:rPr lang="en-US" sz="3200" b="1" i="0" u="sng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3200" b="1" i="0" u="sng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i="0" u="sng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системата</a:t>
            </a:r>
            <a:r>
              <a:rPr lang="en-US" sz="3200" b="1" i="0" u="sng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➢"/>
            </a:pP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Високо-скоростно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измерване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налягането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във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водопроводната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мрежа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➢"/>
            </a:pP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Автоматично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предаване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информацията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специализирани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сървъри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анализ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обработка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Батерийно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захранване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Степен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защита</a:t>
            </a: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IP68;</a:t>
            </a:r>
          </a:p>
          <a:p>
            <a:pPr marL="0" marR="0" lvl="0" indent="-203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3200" b="0" i="0" u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52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b="1" i="0" u="none" dirty="0">
              <a:solidFill>
                <a:srgbClr val="99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rgbClr val="99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5675313"/>
            <a:ext cx="62611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152400" y="1241425"/>
            <a:ext cx="8839200" cy="104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mo"/>
              <a:buNone/>
            </a:pPr>
            <a:r>
              <a:rPr lang="en-US" sz="2400" b="1" i="0" u="sng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7.ПРИМЕРИ: ПС </a:t>
            </a:r>
            <a:r>
              <a:rPr lang="en-US" sz="2400" b="1" i="0" u="sng" dirty="0" err="1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Могилино</a:t>
            </a:r>
            <a:endParaRPr lang="en-US" sz="2400" b="1" i="0" u="sng" dirty="0">
              <a:solidFill>
                <a:srgbClr val="0070C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32" name="Shape 232" descr="C:\Users\Rumen\Desktop\InflowNET\Могилино\Pressure Graph_Mogilino 22-07-20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7" y="1691835"/>
            <a:ext cx="9139883" cy="51691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eft-Right Arrow 3"/>
          <p:cNvSpPr/>
          <p:nvPr/>
        </p:nvSpPr>
        <p:spPr>
          <a:xfrm>
            <a:off x="4932040" y="5922157"/>
            <a:ext cx="1080120" cy="72008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 flipV="1">
            <a:off x="4932040" y="5207640"/>
            <a:ext cx="0" cy="75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7"/>
          </p:cNvCxnSpPr>
          <p:nvPr/>
        </p:nvCxnSpPr>
        <p:spPr>
          <a:xfrm flipV="1">
            <a:off x="6012160" y="4828171"/>
            <a:ext cx="0" cy="1129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-Right Arrow 12"/>
          <p:cNvSpPr/>
          <p:nvPr/>
        </p:nvSpPr>
        <p:spPr>
          <a:xfrm>
            <a:off x="6228184" y="5517232"/>
            <a:ext cx="2160240" cy="641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8424" y="4509120"/>
            <a:ext cx="0" cy="1040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3"/>
          </p:cNvCxnSpPr>
          <p:nvPr/>
        </p:nvCxnSpPr>
        <p:spPr>
          <a:xfrm flipV="1">
            <a:off x="6228184" y="4869160"/>
            <a:ext cx="0" cy="68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4020356"/>
            <a:ext cx="4932040" cy="25922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24128" y="43651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CPIS</a:t>
            </a:r>
            <a:endParaRPr lang="bg-BG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2699792" y="213841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/>
              <a:t>СТОП</a:t>
            </a:r>
          </a:p>
        </p:txBody>
      </p:sp>
      <p:pic>
        <p:nvPicPr>
          <p:cNvPr id="19" name="Картина 18"/>
          <p:cNvPicPr>
            <a:picLocks noChangeAspect="1"/>
          </p:cNvPicPr>
          <p:nvPr/>
        </p:nvPicPr>
        <p:blipFill rotWithShape="1">
          <a:blip r:embed="rId6"/>
          <a:srcRect l="14952" t="8896" r="14270" b="11397"/>
          <a:stretch/>
        </p:blipFill>
        <p:spPr>
          <a:xfrm>
            <a:off x="4314976" y="1219078"/>
            <a:ext cx="4829024" cy="2301675"/>
          </a:xfrm>
          <a:prstGeom prst="rect">
            <a:avLst/>
          </a:prstGeom>
        </p:spPr>
      </p:pic>
      <p:sp>
        <p:nvSpPr>
          <p:cNvPr id="25" name="TextBox 22"/>
          <p:cNvSpPr txBox="1"/>
          <p:nvPr/>
        </p:nvSpPr>
        <p:spPr>
          <a:xfrm>
            <a:off x="5526106" y="2864882"/>
            <a:ext cx="97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 err="1"/>
              <a:t>Т</a:t>
            </a:r>
            <a:r>
              <a:rPr lang="bg-BG" sz="1050" u="sng" dirty="0" err="1"/>
              <a:t>р</a:t>
            </a:r>
            <a:r>
              <a:rPr lang="bg-BG" u="sng" dirty="0"/>
              <a:t>=</a:t>
            </a:r>
            <a:r>
              <a:rPr lang="en-US" u="sng" dirty="0"/>
              <a:t>5 </a:t>
            </a:r>
            <a:r>
              <a:rPr lang="bg-BG" u="sng" dirty="0"/>
              <a:t>сек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4788024" y="1673985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u="sng" dirty="0"/>
              <a:t>Т</a:t>
            </a:r>
            <a:r>
              <a:rPr lang="bg-BG" sz="1050" u="sng" dirty="0"/>
              <a:t>с</a:t>
            </a:r>
            <a:r>
              <a:rPr lang="bg-BG" u="sng" dirty="0"/>
              <a:t>=2сек.</a:t>
            </a:r>
          </a:p>
        </p:txBody>
      </p:sp>
      <p:cxnSp>
        <p:nvCxnSpPr>
          <p:cNvPr id="7" name="Право съединение 6"/>
          <p:cNvCxnSpPr/>
          <p:nvPr/>
        </p:nvCxnSpPr>
        <p:spPr>
          <a:xfrm>
            <a:off x="5292080" y="2138419"/>
            <a:ext cx="0" cy="1012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аво съединение 11"/>
          <p:cNvCxnSpPr/>
          <p:nvPr/>
        </p:nvCxnSpPr>
        <p:spPr>
          <a:xfrm>
            <a:off x="6650049" y="1628800"/>
            <a:ext cx="0" cy="1522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Съединител &quot;права стрелка&quot; 223"/>
          <p:cNvCxnSpPr/>
          <p:nvPr/>
        </p:nvCxnSpPr>
        <p:spPr>
          <a:xfrm flipH="1" flipV="1">
            <a:off x="5289452" y="3144129"/>
            <a:ext cx="1360597" cy="69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4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>
              <a:solidFill>
                <a:schemeClr val="l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228600" y="1290637"/>
            <a:ext cx="8534400" cy="48320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800" b="1" i="0" u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None/>
            </a:pP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Работещите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ПА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ПС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Могилино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са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съответно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11л/с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160 м и  11л/с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192 м.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None/>
            </a:pP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Те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подават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вода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в АС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водопровод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Ф150.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None/>
            </a:pP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снижаване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хидравличния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удари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използваме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Софтстартери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bg-BG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Удароубивател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Бързозатва</a:t>
            </a:r>
            <a:r>
              <a:rPr lang="bg-BG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ря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ща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ОК с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тежест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None/>
            </a:pP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След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обсъждае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решихме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да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направим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промяна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настройките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софтстартерите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None/>
            </a:pP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Засега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сме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предприели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необходимите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действия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sz="quarter" idx="13"/>
          </p:nvPr>
        </p:nvSpPr>
        <p:spPr>
          <a:xfrm>
            <a:off x="457200" y="1219200"/>
            <a:ext cx="8363272" cy="53061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4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r>
              <a:rPr lang="en-US" sz="2800" b="1" i="0" u="sng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Други</a:t>
            </a:r>
            <a:r>
              <a:rPr lang="en-US" sz="2800" b="1" i="0" u="sng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sng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обекти</a:t>
            </a:r>
            <a:r>
              <a:rPr lang="en-US" sz="2800" b="1" i="0" u="sng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1" i="0" u="sng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които</a:t>
            </a:r>
            <a:r>
              <a:rPr lang="en-US" sz="2800" b="1" i="0" u="sng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sng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сме</a:t>
            </a:r>
            <a:r>
              <a:rPr lang="en-US" sz="2800" b="1" i="0" u="sng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sng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обследвали</a:t>
            </a:r>
            <a:r>
              <a:rPr lang="en-US" sz="2800" b="1" i="0" u="sng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marL="0" marR="0" lvl="0" indent="-3556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800" b="0" i="0" u="none" strike="noStrike" cap="none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ПС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Борово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и ПС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Баниска</a:t>
            </a:r>
            <a:r>
              <a:rPr lang="bg-BG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по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посока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с.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Могили</a:t>
            </a:r>
            <a:r>
              <a:rPr lang="bg-BG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но      	-</a:t>
            </a:r>
            <a:r>
              <a:rPr lang="en-US" sz="2400" b="1" i="0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монтаж</a:t>
            </a:r>
            <a:r>
              <a:rPr lang="en-US" sz="2400" b="1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400" b="1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нови</a:t>
            </a:r>
            <a:r>
              <a:rPr lang="en-US" sz="2400" b="1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софтстартери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r>
              <a:rPr lang="bg-BG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Сле</a:t>
            </a:r>
            <a:r>
              <a:rPr lang="bg-BG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д</a:t>
            </a:r>
            <a:r>
              <a:rPr lang="bg-BG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редуцир вентили за налягане на ул.“Чая“, водомерна зона „Чародейка север“ от  в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ътреш</a:t>
            </a:r>
            <a:r>
              <a:rPr lang="bg-BG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ната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водопроводна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мрежа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гр.Русе</a:t>
            </a:r>
            <a:r>
              <a:rPr lang="bg-BG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и НЗ-ВВМ с.Николово след редуцир вентил и др.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None/>
            </a:pPr>
            <a:r>
              <a:rPr lang="bg-BG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    	</a:t>
            </a:r>
            <a:r>
              <a:rPr lang="bg-BG" sz="2400" b="1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2400" b="1" i="0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няма</a:t>
            </a:r>
            <a:r>
              <a:rPr lang="en-US" sz="2400" b="1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удари</a:t>
            </a:r>
            <a:r>
              <a:rPr lang="en-US" sz="2400" b="1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400" b="1" i="0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няма</a:t>
            </a:r>
            <a:r>
              <a:rPr lang="en-US" sz="2400" b="1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да</a:t>
            </a:r>
            <a:r>
              <a:rPr lang="en-US" sz="2400" b="1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правим</a:t>
            </a:r>
            <a:r>
              <a:rPr lang="en-US" sz="2400" b="1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промени</a:t>
            </a:r>
            <a:r>
              <a:rPr lang="en-US" sz="2400" b="0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ПС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Батишница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силно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снижение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удара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следствие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подмяна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участък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стария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стоманен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напорен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водопровод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нов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неметален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по-пластичен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водопровод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ПВЦ-О.</a:t>
            </a:r>
            <a:r>
              <a:rPr lang="bg-BG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Ефекта е показан на следващата графика:</a:t>
            </a:r>
            <a:endParaRPr lang="en-US" sz="2400" b="0" i="0" u="none" strike="noStrike" cap="none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Картина 4"/>
          <p:cNvPicPr/>
          <p:nvPr/>
        </p:nvPicPr>
        <p:blipFill rotWithShape="1">
          <a:blip r:embed="rId3"/>
          <a:srcRect l="16855" t="13122" r="16779" b="17416"/>
          <a:stretch/>
        </p:blipFill>
        <p:spPr bwMode="auto">
          <a:xfrm>
            <a:off x="152400" y="1447799"/>
            <a:ext cx="4572000" cy="492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Картина 5"/>
          <p:cNvPicPr/>
          <p:nvPr/>
        </p:nvPicPr>
        <p:blipFill rotWithShape="1">
          <a:blip r:embed="rId4"/>
          <a:srcRect l="16535" t="13242" r="16332" b="17196"/>
          <a:stretch/>
        </p:blipFill>
        <p:spPr bwMode="auto">
          <a:xfrm>
            <a:off x="4573738" y="1447799"/>
            <a:ext cx="4419600" cy="4914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авоъгълник 6"/>
          <p:cNvSpPr/>
          <p:nvPr/>
        </p:nvSpPr>
        <p:spPr>
          <a:xfrm>
            <a:off x="1143000" y="5373216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dirty="0"/>
              <a:t>Преди подмяната</a:t>
            </a:r>
          </a:p>
        </p:txBody>
      </p:sp>
      <p:sp>
        <p:nvSpPr>
          <p:cNvPr id="8" name="Правоъгълник 7"/>
          <p:cNvSpPr/>
          <p:nvPr/>
        </p:nvSpPr>
        <p:spPr>
          <a:xfrm>
            <a:off x="5635363" y="5301208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dirty="0"/>
              <a:t>След подмяната</a:t>
            </a: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395536" y="144779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u="sng" dirty="0"/>
              <a:t>ПС-Батишница“</a:t>
            </a:r>
          </a:p>
        </p:txBody>
      </p:sp>
      <p:cxnSp>
        <p:nvCxnSpPr>
          <p:cNvPr id="11" name="Право съединение 10"/>
          <p:cNvCxnSpPr/>
          <p:nvPr/>
        </p:nvCxnSpPr>
        <p:spPr>
          <a:xfrm flipH="1">
            <a:off x="395536" y="2420888"/>
            <a:ext cx="8597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аво съединение 13"/>
          <p:cNvCxnSpPr>
            <a:stCxn id="6" idx="3"/>
          </p:cNvCxnSpPr>
          <p:nvPr/>
        </p:nvCxnSpPr>
        <p:spPr>
          <a:xfrm flipH="1" flipV="1">
            <a:off x="395536" y="3905249"/>
            <a:ext cx="85978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авоъгълник 16"/>
          <p:cNvSpPr/>
          <p:nvPr/>
        </p:nvSpPr>
        <p:spPr>
          <a:xfrm>
            <a:off x="1979712" y="3931781"/>
            <a:ext cx="1438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Pmin</a:t>
            </a:r>
            <a:r>
              <a:rPr lang="en-US" dirty="0"/>
              <a:t>=75 </a:t>
            </a:r>
            <a:r>
              <a:rPr lang="en-US" dirty="0" err="1"/>
              <a:t>mH₂O</a:t>
            </a:r>
            <a:endParaRPr lang="bg-BG" dirty="0"/>
          </a:p>
        </p:txBody>
      </p:sp>
      <p:sp>
        <p:nvSpPr>
          <p:cNvPr id="18" name="Правоъгълник 17"/>
          <p:cNvSpPr/>
          <p:nvPr/>
        </p:nvSpPr>
        <p:spPr>
          <a:xfrm>
            <a:off x="1979712" y="2113111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Pmax</a:t>
            </a:r>
            <a:r>
              <a:rPr lang="en-US" dirty="0"/>
              <a:t>=142 </a:t>
            </a:r>
            <a:r>
              <a:rPr lang="en-US" dirty="0" err="1"/>
              <a:t>mH₂O</a:t>
            </a:r>
            <a:endParaRPr lang="bg-BG" dirty="0"/>
          </a:p>
        </p:txBody>
      </p:sp>
      <p:sp>
        <p:nvSpPr>
          <p:cNvPr id="19" name="Правоъгълник 18"/>
          <p:cNvSpPr/>
          <p:nvPr/>
        </p:nvSpPr>
        <p:spPr>
          <a:xfrm>
            <a:off x="6070963" y="3255111"/>
            <a:ext cx="1537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Pmin</a:t>
            </a:r>
            <a:r>
              <a:rPr lang="en-US" dirty="0"/>
              <a:t>=105 </a:t>
            </a:r>
            <a:r>
              <a:rPr lang="en-US" dirty="0" err="1"/>
              <a:t>mH₂O</a:t>
            </a:r>
            <a:endParaRPr lang="bg-BG" dirty="0"/>
          </a:p>
        </p:txBody>
      </p:sp>
      <p:sp>
        <p:nvSpPr>
          <p:cNvPr id="20" name="Правоъгълник 19"/>
          <p:cNvSpPr/>
          <p:nvPr/>
        </p:nvSpPr>
        <p:spPr>
          <a:xfrm>
            <a:off x="6071962" y="2113111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Pmax</a:t>
            </a:r>
            <a:r>
              <a:rPr lang="en-US" dirty="0"/>
              <a:t>=122 </a:t>
            </a:r>
            <a:r>
              <a:rPr lang="en-US" dirty="0" err="1"/>
              <a:t>mH₂O</a:t>
            </a:r>
            <a:endParaRPr lang="bg-BG" dirty="0"/>
          </a:p>
        </p:txBody>
      </p:sp>
      <p:cxnSp>
        <p:nvCxnSpPr>
          <p:cNvPr id="22" name="Право съединение 21"/>
          <p:cNvCxnSpPr/>
          <p:nvPr/>
        </p:nvCxnSpPr>
        <p:spPr>
          <a:xfrm>
            <a:off x="4860032" y="2636912"/>
            <a:ext cx="4133306" cy="0"/>
          </a:xfrm>
          <a:prstGeom prst="line">
            <a:avLst/>
          </a:prstGeom>
          <a:ln cmpd="sng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аво съединение 26"/>
          <p:cNvCxnSpPr/>
          <p:nvPr/>
        </p:nvCxnSpPr>
        <p:spPr>
          <a:xfrm flipH="1">
            <a:off x="4845236" y="3255111"/>
            <a:ext cx="413330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784595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sz="quarter" idx="13"/>
          </p:nvPr>
        </p:nvSpPr>
        <p:spPr>
          <a:xfrm>
            <a:off x="107504" y="1219078"/>
            <a:ext cx="9036496" cy="5638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r>
              <a:rPr lang="en-US" sz="2400" i="1" dirty="0"/>
              <a:t>ПС </a:t>
            </a:r>
            <a:r>
              <a:rPr lang="en-US" sz="2400" i="1" dirty="0" err="1"/>
              <a:t>Пет</a:t>
            </a:r>
            <a:r>
              <a:rPr lang="en-US" sz="2400" i="1" dirty="0"/>
              <a:t> </a:t>
            </a:r>
            <a:r>
              <a:rPr lang="en-US" sz="2400" i="1" dirty="0" err="1"/>
              <a:t>кладенци</a:t>
            </a:r>
            <a:r>
              <a:rPr lang="en-US" sz="2400" i="1" dirty="0"/>
              <a:t> </a:t>
            </a:r>
            <a:r>
              <a:rPr lang="en-US" sz="2400" dirty="0"/>
              <a:t>– </a:t>
            </a:r>
            <a:r>
              <a:rPr lang="en-US" sz="2400" b="1" u="sng" dirty="0" err="1"/>
              <a:t>решение</a:t>
            </a:r>
            <a:r>
              <a:rPr lang="en-US" sz="2400" b="1" u="sng" dirty="0"/>
              <a:t> </a:t>
            </a:r>
            <a:r>
              <a:rPr lang="en-US" sz="2400" b="1" u="sng" dirty="0" err="1"/>
              <a:t>да</a:t>
            </a:r>
            <a:r>
              <a:rPr lang="en-US" sz="2400" b="1" u="sng" dirty="0"/>
              <a:t> </a:t>
            </a:r>
            <a:r>
              <a:rPr lang="en-US" sz="2400" b="1" u="sng" dirty="0" err="1"/>
              <a:t>подменим</a:t>
            </a:r>
            <a:r>
              <a:rPr lang="en-US" sz="2400" b="1" u="sng" dirty="0"/>
              <a:t> 1 </a:t>
            </a:r>
            <a:r>
              <a:rPr lang="en-US" sz="2400" b="1" u="sng" dirty="0" err="1"/>
              <a:t>бр</a:t>
            </a:r>
            <a:r>
              <a:rPr lang="en-US" sz="2400" b="1" u="sng" dirty="0"/>
              <a:t>. ПА с </a:t>
            </a:r>
            <a:r>
              <a:rPr lang="en-US" sz="2400" b="1" u="sng" dirty="0" err="1"/>
              <a:t>нов</a:t>
            </a:r>
            <a:r>
              <a:rPr lang="en-US" sz="2400" b="1" u="sng" dirty="0"/>
              <a:t> с </a:t>
            </a:r>
            <a:r>
              <a:rPr lang="en-US" sz="2400" b="1" u="sng" dirty="0" err="1"/>
              <a:t>по-малък</a:t>
            </a:r>
            <a:r>
              <a:rPr lang="en-US" sz="2400" b="1" u="sng" dirty="0"/>
              <a:t> </a:t>
            </a:r>
            <a:r>
              <a:rPr lang="en-US" sz="2400" b="1" u="sng" dirty="0" err="1"/>
              <a:t>дебит</a:t>
            </a:r>
            <a:r>
              <a:rPr lang="en-US" sz="2400" b="1" u="sng" dirty="0"/>
              <a:t>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r>
              <a:rPr lang="en-US" sz="2400" i="1" dirty="0"/>
              <a:t>ПС </a:t>
            </a:r>
            <a:r>
              <a:rPr lang="en-US" sz="2400" i="1" dirty="0" err="1"/>
              <a:t>Пейчиново</a:t>
            </a:r>
            <a:r>
              <a:rPr lang="en-US" sz="2400" i="1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загуби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вода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изтичане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смукателя</a:t>
            </a:r>
            <a:r>
              <a:rPr lang="en-US" sz="2400" dirty="0"/>
              <a:t> </a:t>
            </a:r>
            <a:r>
              <a:rPr lang="en-US" sz="2400" dirty="0" err="1"/>
              <a:t>при</a:t>
            </a:r>
            <a:r>
              <a:rPr lang="en-US" sz="2400" dirty="0"/>
              <a:t> </a:t>
            </a:r>
            <a:r>
              <a:rPr lang="en-US" sz="2400" dirty="0" err="1"/>
              <a:t>спрял</a:t>
            </a:r>
            <a:r>
              <a:rPr lang="en-US" sz="2400" dirty="0"/>
              <a:t> ПА - </a:t>
            </a:r>
            <a:r>
              <a:rPr lang="en-US" sz="2400" dirty="0" err="1"/>
              <a:t>налягането</a:t>
            </a:r>
            <a:r>
              <a:rPr lang="en-US" sz="2400" dirty="0"/>
              <a:t> </a:t>
            </a:r>
            <a:r>
              <a:rPr lang="en-US" sz="2400" dirty="0" err="1"/>
              <a:t>спадаше</a:t>
            </a:r>
            <a:r>
              <a:rPr lang="en-US" sz="2400" dirty="0"/>
              <a:t>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r>
              <a:rPr lang="en-US" sz="2400" dirty="0" err="1"/>
              <a:t>Обследване</a:t>
            </a:r>
            <a:r>
              <a:rPr lang="en-US" sz="2400" dirty="0"/>
              <a:t> </a:t>
            </a:r>
            <a:r>
              <a:rPr lang="en-US" sz="2400" dirty="0" err="1"/>
              <a:t>мрежата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с. П. </a:t>
            </a:r>
            <a:r>
              <a:rPr lang="en-US" sz="2400" dirty="0" err="1"/>
              <a:t>Косово</a:t>
            </a:r>
            <a:r>
              <a:rPr lang="en-US" sz="2400" dirty="0"/>
              <a:t> </a:t>
            </a:r>
            <a:r>
              <a:rPr lang="en-US" sz="2400" dirty="0" err="1"/>
              <a:t>поради</a:t>
            </a:r>
            <a:r>
              <a:rPr lang="en-US" sz="2400" dirty="0"/>
              <a:t> </a:t>
            </a:r>
            <a:r>
              <a:rPr lang="en-US" sz="2400" dirty="0" err="1"/>
              <a:t>оплакване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клиенти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ниско</a:t>
            </a:r>
            <a:r>
              <a:rPr lang="en-US" sz="2400" dirty="0"/>
              <a:t> </a:t>
            </a:r>
            <a:r>
              <a:rPr lang="en-US" sz="2400" dirty="0" err="1"/>
              <a:t>налягане</a:t>
            </a:r>
            <a:r>
              <a:rPr lang="en-US" sz="2400" dirty="0"/>
              <a:t>.</a:t>
            </a:r>
            <a:endParaRPr lang="bg-BG" sz="2400" dirty="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56C7AA"/>
              </a:buClr>
              <a:buSzPct val="70000"/>
              <a:buFont typeface="Noto Sans Symbols"/>
              <a:buChar char="➢"/>
            </a:pP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ПС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Батин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Раней1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ПС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Батин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2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подем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ПС І-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ви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подем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Сливо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поле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др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без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съществени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хидравлични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удари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;</a:t>
            </a:r>
            <a:endParaRPr lang="bg-BG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449580">
              <a:spcBef>
                <a:spcPts val="480"/>
              </a:spcBef>
              <a:spcAft>
                <a:spcPts val="0"/>
              </a:spcAft>
              <a:buClr>
                <a:srgbClr val="56C7AA"/>
              </a:buClr>
              <a:buSzPct val="70000"/>
              <a:buNone/>
            </a:pP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На напорните водопроводи от 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ПС І-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ви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подем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Сливо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поле</a:t>
            </a: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като основна за водоснабдяване на гр.Русе, измерихме налягането едновременно в три точки. Графиките са показани по долу. Резултати от измерванията показват, че използваните средства за защита от хидравличен удар са подбрани правилно и към момента работят много добре.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endParaRPr lang="en-US" sz="2400" dirty="0"/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Картина 4"/>
          <p:cNvPicPr/>
          <p:nvPr/>
        </p:nvPicPr>
        <p:blipFill rotWithShape="1">
          <a:blip r:embed="rId3"/>
          <a:srcRect l="15996" t="12796" r="16762" b="18009"/>
          <a:stretch/>
        </p:blipFill>
        <p:spPr bwMode="auto">
          <a:xfrm>
            <a:off x="0" y="1772815"/>
            <a:ext cx="4572000" cy="2525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Картина 5"/>
          <p:cNvPicPr/>
          <p:nvPr/>
        </p:nvPicPr>
        <p:blipFill rotWithShape="1">
          <a:blip r:embed="rId4"/>
          <a:srcRect l="16286" t="13258" r="16572" b="17260"/>
          <a:stretch/>
        </p:blipFill>
        <p:spPr bwMode="auto">
          <a:xfrm>
            <a:off x="4499992" y="4297962"/>
            <a:ext cx="4644008" cy="2560038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Картина 6"/>
          <p:cNvPicPr/>
          <p:nvPr/>
        </p:nvPicPr>
        <p:blipFill rotWithShape="1">
          <a:blip r:embed="rId5"/>
          <a:srcRect l="16143" t="12555" r="17265" b="18568"/>
          <a:stretch/>
        </p:blipFill>
        <p:spPr bwMode="auto">
          <a:xfrm>
            <a:off x="0" y="4297962"/>
            <a:ext cx="4572000" cy="2515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Картина 7"/>
          <p:cNvPicPr/>
          <p:nvPr/>
        </p:nvPicPr>
        <p:blipFill rotWithShape="1">
          <a:blip r:embed="rId6"/>
          <a:srcRect l="16904" t="14338" r="17108" b="18863"/>
          <a:stretch/>
        </p:blipFill>
        <p:spPr bwMode="auto">
          <a:xfrm>
            <a:off x="4499992" y="1772815"/>
            <a:ext cx="4644008" cy="2525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Текстово поле 8"/>
          <p:cNvSpPr txBox="1"/>
          <p:nvPr/>
        </p:nvSpPr>
        <p:spPr>
          <a:xfrm>
            <a:off x="7707" y="1355207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800" b="1" u="sng" dirty="0"/>
              <a:t>ВС-Първи подем „Сл.поле-Русе“</a:t>
            </a:r>
          </a:p>
        </p:txBody>
      </p:sp>
      <p:sp>
        <p:nvSpPr>
          <p:cNvPr id="10" name="Свободна форма 9"/>
          <p:cNvSpPr/>
          <p:nvPr/>
        </p:nvSpPr>
        <p:spPr>
          <a:xfrm>
            <a:off x="4830417" y="4939748"/>
            <a:ext cx="2534479" cy="1311965"/>
          </a:xfrm>
          <a:custGeom>
            <a:avLst/>
            <a:gdLst>
              <a:gd name="connsiteX0" fmla="*/ 0 w 2534479"/>
              <a:gd name="connsiteY0" fmla="*/ 0 h 1311965"/>
              <a:gd name="connsiteX1" fmla="*/ 874644 w 2534479"/>
              <a:gd name="connsiteY1" fmla="*/ 636104 h 1311965"/>
              <a:gd name="connsiteX2" fmla="*/ 2534479 w 2534479"/>
              <a:gd name="connsiteY2" fmla="*/ 1311965 h 13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4479" h="1311965">
                <a:moveTo>
                  <a:pt x="0" y="0"/>
                </a:moveTo>
                <a:cubicBezTo>
                  <a:pt x="226115" y="208721"/>
                  <a:pt x="452231" y="417443"/>
                  <a:pt x="874644" y="636104"/>
                </a:cubicBezTo>
                <a:cubicBezTo>
                  <a:pt x="1297057" y="854765"/>
                  <a:pt x="1915768" y="1083365"/>
                  <a:pt x="2534479" y="1311965"/>
                </a:cubicBezTo>
              </a:path>
            </a:pathLst>
          </a:custGeom>
          <a:ln w="12700">
            <a:solidFill>
              <a:schemeClr val="bg1">
                <a:lumMod val="8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6300192" y="213285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CPIS</a:t>
            </a:r>
            <a:endParaRPr lang="bg-BG" u="sng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395536" y="462947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/>
              <a:t>При ПС</a:t>
            </a: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395536" y="530120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/>
              <a:t>На км-5.120</a:t>
            </a: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395536" y="602128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/>
              <a:t>На км-14.780</a:t>
            </a:r>
          </a:p>
        </p:txBody>
      </p:sp>
    </p:spTree>
    <p:extLst>
      <p:ext uri="{BB962C8B-B14F-4D97-AF65-F5344CB8AC3E}">
        <p14:creationId xmlns:p14="http://schemas.microsoft.com/office/powerpoint/2010/main" val="615680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457200" y="1447800"/>
            <a:ext cx="8610600" cy="563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Verdana"/>
              <a:buNone/>
            </a:pPr>
            <a:r>
              <a:rPr lang="en-US" sz="1800" b="1" i="0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107504" y="1484784"/>
            <a:ext cx="8960296" cy="52013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8.Идеи </a:t>
            </a: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за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усъвършенстване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на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работата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с </a:t>
            </a: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логерите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за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хидравличен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удар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.</a:t>
            </a:r>
          </a:p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dirty="0"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ea typeface="Verdana"/>
              <a:cs typeface="Verdana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Закупуване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на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2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бр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.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логери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и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планово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обследване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на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водопроводната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мрежа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с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тях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Обучение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и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насърчаване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на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персонала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на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ВиК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Русе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за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работа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със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системата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Изчисление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на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хидравличния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удар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със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специализиран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софтуер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и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сравняване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на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   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измерените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параметри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с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изчислените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;</a:t>
            </a:r>
            <a:endParaRPr lang="bg-BG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ea typeface="Verdana"/>
              <a:cs typeface="Verdana"/>
              <a:sym typeface="Times New Roman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3200" b="0" i="0" u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457200" y="1447800"/>
            <a:ext cx="8610600" cy="563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Verdana"/>
              <a:buNone/>
            </a:pPr>
            <a:r>
              <a:rPr lang="en-US" sz="1800" b="1" i="0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0" y="1143001"/>
            <a:ext cx="9144000" cy="54476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 sz="3200" i="0" u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9.Изводи и </a:t>
            </a:r>
            <a:r>
              <a:rPr lang="en-US" sz="3200" i="0" u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препоръки</a:t>
            </a:r>
            <a:r>
              <a:rPr lang="en-US" sz="3200" i="0" u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bg-BG" sz="3200" b="0" i="0" u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Системата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Inflowsys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е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добър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инструмент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анализ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проблемите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свързани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налягането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във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водопроводните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мрежи</a:t>
            </a:r>
            <a:r>
              <a:rPr lang="bg-BG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3200" b="0" i="0" u="none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bg-BG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този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инструмент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имаме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възможност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да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проследим</a:t>
            </a:r>
            <a:r>
              <a:rPr lang="bg-BG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бързите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процеси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които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протичат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водоподаването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bg-BG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Подобни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технически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средства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ще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навлизат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все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повече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работата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ВиК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операторите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ще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улесняват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работата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им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endParaRPr lang="en-US" sz="2800" b="0" i="0" u="non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9525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209550" y="1143000"/>
            <a:ext cx="8629500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Лесен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бърз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монтаж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При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влизане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логера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обхвата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GSM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оператор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предава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записаните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данни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сървърите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ts val="560"/>
              </a:spcBef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Местоположението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обекта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се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открива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картата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след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GPS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регистрация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ts val="560"/>
              </a:spcBef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Възможност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Web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достъп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до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данните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bg-BG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неограничен брой потребители 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локации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ts val="560"/>
              </a:spcBef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Надеждно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съхранение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архивните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данни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облака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560"/>
              </a:spcBef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Бързо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откриване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потенциалните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причини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възникване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аварий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ts val="560"/>
              </a:spcBef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Редуциране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разходите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поддръжка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подмяна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водопроводи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8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съоръжения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14304614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050" y="9525"/>
            <a:ext cx="9144000" cy="121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8" r="3398" b="5360"/>
          <a:stretch/>
        </p:blipFill>
        <p:spPr bwMode="auto">
          <a:xfrm>
            <a:off x="0" y="1772816"/>
            <a:ext cx="907958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06163"/>
            <a:ext cx="9144000" cy="92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39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050" y="9525"/>
            <a:ext cx="9144000" cy="121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" r="1966" b="3781"/>
          <a:stretch/>
        </p:blipFill>
        <p:spPr bwMode="auto">
          <a:xfrm>
            <a:off x="32410" y="2132856"/>
            <a:ext cx="911118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06163"/>
            <a:ext cx="9144000" cy="92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05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 Ð»ÐµÐ²Ð°, 2014 Ð³., ÐÑÐ»Ð³Ð°ÑÑÐºÐ° Ð¸ÐºÐ¾Ð½Ð¾Ð³ÑÐ°ÑÐ¸Ñ, Ð¡Ð². ÐÑÐ¾ÑÐ¾Ðº ÐÐ»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17" y="3245217"/>
            <a:ext cx="722095" cy="72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152400" y="1371600"/>
            <a:ext cx="4707632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800" b="0" i="0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mo"/>
              <a:ea typeface="Arimo"/>
              <a:cs typeface="Arimo"/>
              <a:sym typeface="Arimo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mo"/>
              <a:buNone/>
            </a:pPr>
            <a:r>
              <a:rPr lang="en-US" sz="40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2.Недостатъци</a:t>
            </a:r>
            <a:endParaRPr sz="2800" b="0" i="0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36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Годишна</a:t>
            </a:r>
            <a:r>
              <a:rPr lang="en-US" sz="36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такса</a:t>
            </a:r>
            <a:r>
              <a:rPr lang="en-US" sz="36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за</a:t>
            </a:r>
            <a:r>
              <a:rPr lang="en-US" sz="36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използане</a:t>
            </a:r>
            <a:r>
              <a:rPr lang="en-US" sz="36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36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мрежата</a:t>
            </a:r>
            <a:r>
              <a:rPr lang="en-US" sz="36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36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облачната</a:t>
            </a:r>
            <a:r>
              <a:rPr lang="en-US" sz="36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b="0" i="0" u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услуга</a:t>
            </a:r>
            <a:r>
              <a:rPr lang="en-US" sz="36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pic>
        <p:nvPicPr>
          <p:cNvPr id="6" name="Picture 2" descr="100 Ð»ÐµÐ²Ð°, 2014 Ð³., ÐÑÐ»Ð³Ð°ÑÑÐºÐ° Ð¸ÐºÐ¾Ð½Ð¾Ð³ÑÐ°ÑÐ¸Ñ, Ð¡Ð². ÐÑÐ¾ÑÐ¾Ðº ÐÐ»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16" y="4033249"/>
            <a:ext cx="530166" cy="53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31" y="1219078"/>
            <a:ext cx="4139951" cy="271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100 Ð»ÐµÐ²Ð°, 2014 Ð³., ÐÑÐ»Ð³Ð°ÑÑÐºÐ° Ð¸ÐºÐ¾Ð½Ð¾Ð³ÑÐ°ÑÐ¸Ñ, Ð¡Ð². ÐÑÐ¾ÑÐ¾Ðº ÐÐ»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42676"/>
            <a:ext cx="858447" cy="85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00 Ð»ÐµÐ²Ð°, 2014 Ð³., ÐÑÐ»Ð³Ð°ÑÑÐºÐ° Ð¸ÐºÐ¾Ð½Ð¾Ð³ÑÐ°ÑÐ¸Ñ, Ð¡Ð². ÐÑÐ¾ÑÐ¾Ðº ÐÐ»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39" y="3254171"/>
            <a:ext cx="634409" cy="63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%d1%81%d0%b2-%d0%ba%d0%bb-%d0%be%d1%85%d1%80%d0%b8%d0%b4%d1%81%d0%ba%d0%b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02" y="3606264"/>
            <a:ext cx="783205" cy="7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%d1%81%d0%b2-%d0%ba%d0%bb-%d0%be%d1%85%d1%80%d0%b8%d0%b4%d1%81%d0%ba%d0%b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02" y="4725144"/>
            <a:ext cx="596152" cy="59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%d1%81%d0%b2-%d0%ba%d0%bb-%d0%be%d1%85%d1%80%d0%b8%d0%b4%d1%81%d0%ba%d0%b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63" y="4265339"/>
            <a:ext cx="596152" cy="59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%d1%81%d0%b2-%d0%ba%d0%bb-%d0%be%d1%85%d1%80%d0%b8%d0%b4%d1%81%d0%ba%d0%b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18" y="5590490"/>
            <a:ext cx="402960" cy="40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152400" y="1219200"/>
            <a:ext cx="8382000" cy="525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mo"/>
              <a:buNone/>
            </a:pPr>
            <a:r>
              <a:rPr lang="en-US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3. </a:t>
            </a:r>
            <a:r>
              <a:rPr lang="en-US" sz="2800" b="1" i="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Характерни</a:t>
            </a:r>
            <a:r>
              <a:rPr lang="en-US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800" b="1" i="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точки</a:t>
            </a:r>
            <a:r>
              <a:rPr lang="en-US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800" b="1" i="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за</a:t>
            </a:r>
            <a:r>
              <a:rPr lang="en-US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800" b="1" i="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измерване</a:t>
            </a:r>
            <a:r>
              <a:rPr lang="en-US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 с </a:t>
            </a:r>
            <a:r>
              <a:rPr lang="en-US" sz="2800" b="1" i="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устройствата</a:t>
            </a:r>
            <a:r>
              <a:rPr lang="en-US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:</a:t>
            </a:r>
          </a:p>
          <a:p>
            <a:pPr marL="0" marR="0" lvl="0" indent="-5080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800" b="0" i="0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400" b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Напорен</a:t>
            </a:r>
            <a:r>
              <a:rPr lang="en-US" sz="2400" b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водопровод</a:t>
            </a:r>
            <a:r>
              <a:rPr lang="en-US" sz="2400" b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на</a:t>
            </a:r>
            <a:r>
              <a:rPr lang="en-US" sz="2400" b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помпена</a:t>
            </a:r>
            <a:r>
              <a:rPr lang="en-US" sz="2400" b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станция</a:t>
            </a:r>
            <a:r>
              <a:rPr lang="en-US" sz="2400" b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–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на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изхода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на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ПС и в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критични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точки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от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водопровода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с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възможност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за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възникване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на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подналягане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;</a:t>
            </a:r>
          </a:p>
          <a:p>
            <a:pPr marL="0" marR="0" lvl="0" indent="-5080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800" b="0" i="0" u="none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Критични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точки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от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водопроводната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мрежа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с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много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ниско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или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много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високо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налягане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;</a:t>
            </a:r>
          </a:p>
          <a:p>
            <a:pPr marL="0" marR="0" lvl="0" indent="-5080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800" b="0" i="0" u="none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Преди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и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след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редуцир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вентил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;</a:t>
            </a:r>
          </a:p>
          <a:p>
            <a:pPr marL="0" marR="0" lvl="0" indent="-5080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800" b="0" i="0" u="none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Преди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поплавок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вентил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;</a:t>
            </a:r>
          </a:p>
          <a:p>
            <a:pPr marL="0" marR="0" lvl="0" indent="-5080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800" b="0" i="0" u="none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На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проблемни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участъци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с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чести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аварии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;</a:t>
            </a:r>
          </a:p>
          <a:p>
            <a:pPr marL="0" marR="0" lvl="0" indent="-5080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800" b="0" i="0" u="none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След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помпени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агрегати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с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честотни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задвижвания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и </a:t>
            </a:r>
            <a:r>
              <a:rPr lang="en-US" sz="2400" b="0" i="0" u="non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др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.</a:t>
            </a:r>
          </a:p>
          <a:p>
            <a:pPr marL="0" marR="0" lvl="0" indent="-152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b="0" i="0" u="none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m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152400" y="1371600"/>
            <a:ext cx="8839200" cy="518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Verdana"/>
              <a:buNone/>
            </a:pPr>
            <a:r>
              <a:rPr lang="en-US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4. </a:t>
            </a:r>
            <a:r>
              <a:rPr lang="en-US" sz="2800" b="1" i="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Извършвани</a:t>
            </a:r>
            <a:r>
              <a:rPr lang="en-US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анализи</a:t>
            </a:r>
            <a:r>
              <a:rPr lang="en-US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marL="0" marR="0" lvl="0" indent="-5080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800" b="0" i="0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Режим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работа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ПС –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включване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изключване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ПА;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Сила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честота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хидравличните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удари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Статично,динамично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налягане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загуби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налягане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изтичане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вода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водопровода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Промяна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налягането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във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вътрешната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водопроводна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мрежа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Налягане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извън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bg-BG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нормативно допустимото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0" y="1241425"/>
            <a:ext cx="9144000" cy="554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mo"/>
              <a:buNone/>
            </a:pPr>
            <a:r>
              <a:rPr lang="en-US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5.Как </a:t>
            </a:r>
            <a:r>
              <a:rPr lang="en-US" sz="2800" b="1" i="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работим</a:t>
            </a:r>
            <a:r>
              <a:rPr lang="en-US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800" b="1" i="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със</a:t>
            </a:r>
            <a:r>
              <a:rPr lang="en-US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800" b="1" i="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системата</a:t>
            </a:r>
            <a:r>
              <a:rPr lang="en-US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✓"/>
            </a:pP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Устройствата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се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присъединяват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към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водопровода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планирани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точки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342900" lvl="0" indent="-342900">
              <a:spcBef>
                <a:spcPts val="480"/>
              </a:spcBef>
              <a:buClr>
                <a:schemeClr val="dk2"/>
              </a:buClr>
              <a:buSzPct val="70000"/>
              <a:buFont typeface="Noto Sans Symbols"/>
              <a:buChar char="✓"/>
            </a:pPr>
            <a:r>
              <a:rPr lang="bg-BG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Време за измерване в една точка - 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/препоръчително -7</a:t>
            </a:r>
            <a:r>
              <a:rPr lang="en-US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дни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/</a:t>
            </a:r>
            <a:r>
              <a:rPr lang="en-US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✓"/>
            </a:pP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Изследват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се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различните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режими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работа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включително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най-тежките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✓"/>
            </a:pP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Влиза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се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чрез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парола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специализиран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сайт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се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анализират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данните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✓"/>
            </a:pP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При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констатиране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проблеми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се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правят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по-задълбочени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анализи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✓"/>
            </a:pP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Разработена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е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методика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обследване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обект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хидравличен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удар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която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разлежда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следните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въпроси</a:t>
            </a: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2_Попътна струя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пътна струя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пътна струя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4468</TotalTime>
  <Words>1456</Words>
  <Application>Microsoft Office PowerPoint</Application>
  <PresentationFormat>On-screen Show (4:3)</PresentationFormat>
  <Paragraphs>203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Arimo</vt:lpstr>
      <vt:lpstr>Georgia</vt:lpstr>
      <vt:lpstr>Noto Sans Symbols</vt:lpstr>
      <vt:lpstr>Times New Roman</vt:lpstr>
      <vt:lpstr>Trebuchet MS</vt:lpstr>
      <vt:lpstr>Verdana</vt:lpstr>
      <vt:lpstr>2_Попътна струя</vt:lpstr>
      <vt:lpstr>Използване на Inflowsys за анализ на работата на водоснабдителните съоръжения на територията на ВиК Русе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Въпреки че размера на хидравличния удар не е голям-коефициента CPIS достига до 900. Предвид материала на тръбите на водопровода/МНТ/, трудоемкоста при отстраняване на аварии по него, решихме да променим времето за отваряне/затваряне на СК с ел.задвижка. Изчисленото критично време по формулата Тс=2хL/a /сек/ е 3 сек. СК с ел. задвижка са настроени на 10 сек. Препоръчваните стойности в литературата за затваряне на СК с ел.задвижка спрямо критично време Тс са над 10 пъти от стойността на Тс.  </vt:lpstr>
      <vt:lpstr> </vt:lpstr>
      <vt:lpstr>PowerPoint Presentation</vt:lpstr>
      <vt:lpstr>PowerPoint Presentation</vt:lpstr>
      <vt:lpstr>PowerPoint Presentation</vt:lpstr>
      <vt:lpstr>Напорен водопровод на км.3.100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Използване на Inflowsys за анализ на работата на водоснабдителните съоръжения на територията на ВиК Русе</dc:title>
  <dc:creator>Malin</dc:creator>
  <cp:lastModifiedBy>Rumen Yordanov</cp:lastModifiedBy>
  <cp:revision>130</cp:revision>
  <dcterms:modified xsi:type="dcterms:W3CDTF">2018-11-20T08:35:55Z</dcterms:modified>
</cp:coreProperties>
</file>